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6"/>
  </p:notesMasterIdLst>
  <p:sldIdLst>
    <p:sldId id="256" r:id="rId2"/>
    <p:sldId id="275" r:id="rId3"/>
    <p:sldId id="262" r:id="rId4"/>
    <p:sldId id="269" r:id="rId5"/>
    <p:sldId id="270" r:id="rId6"/>
    <p:sldId id="267" r:id="rId7"/>
    <p:sldId id="268" r:id="rId8"/>
    <p:sldId id="271" r:id="rId9"/>
    <p:sldId id="272" r:id="rId10"/>
    <p:sldId id="266" r:id="rId11"/>
    <p:sldId id="282" r:id="rId12"/>
    <p:sldId id="294" r:id="rId13"/>
    <p:sldId id="307" r:id="rId14"/>
    <p:sldId id="298" r:id="rId15"/>
    <p:sldId id="299" r:id="rId16"/>
    <p:sldId id="300" r:id="rId17"/>
    <p:sldId id="301" r:id="rId18"/>
    <p:sldId id="302" r:id="rId19"/>
    <p:sldId id="303" r:id="rId20"/>
    <p:sldId id="308" r:id="rId21"/>
    <p:sldId id="278" r:id="rId22"/>
    <p:sldId id="279" r:id="rId23"/>
    <p:sldId id="280" r:id="rId24"/>
    <p:sldId id="295" r:id="rId25"/>
    <p:sldId id="281" r:id="rId26"/>
    <p:sldId id="305" r:id="rId27"/>
    <p:sldId id="306" r:id="rId28"/>
    <p:sldId id="286" r:id="rId29"/>
    <p:sldId id="284" r:id="rId30"/>
    <p:sldId id="285" r:id="rId31"/>
    <p:sldId id="287" r:id="rId32"/>
    <p:sldId id="288" r:id="rId33"/>
    <p:sldId id="289" r:id="rId34"/>
    <p:sldId id="291" r:id="rId35"/>
    <p:sldId id="292" r:id="rId36"/>
    <p:sldId id="265" r:id="rId37"/>
    <p:sldId id="274" r:id="rId38"/>
    <p:sldId id="276" r:id="rId39"/>
    <p:sldId id="293" r:id="rId40"/>
    <p:sldId id="277" r:id="rId41"/>
    <p:sldId id="296" r:id="rId42"/>
    <p:sldId id="297" r:id="rId43"/>
    <p:sldId id="304" r:id="rId44"/>
    <p:sldId id="28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769C4-B2FF-4314-8CA9-4E5BFFF30FA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8CD81C6-8019-446B-98B2-50E64EADC3A6}">
      <dgm:prSet/>
      <dgm:spPr/>
      <dgm:t>
        <a:bodyPr/>
        <a:lstStyle/>
        <a:p>
          <a:r>
            <a:rPr lang="en-US"/>
            <a:t>If you bought $14,000 worth of amazon stock in 2001, you’d be a millionaire this morning!</a:t>
          </a:r>
        </a:p>
      </dgm:t>
    </dgm:pt>
    <dgm:pt modelId="{08F6F000-89F5-421D-BD6F-7A00130CD26B}" type="parTrans" cxnId="{CBE67CC7-D24E-44AA-A0E6-DBFDB24F4E5B}">
      <dgm:prSet/>
      <dgm:spPr/>
      <dgm:t>
        <a:bodyPr/>
        <a:lstStyle/>
        <a:p>
          <a:endParaRPr lang="en-US"/>
        </a:p>
      </dgm:t>
    </dgm:pt>
    <dgm:pt modelId="{08872BDC-8DF3-4DF6-B80B-78AE36A7AA19}" type="sibTrans" cxnId="{CBE67CC7-D24E-44AA-A0E6-DBFDB24F4E5B}">
      <dgm:prSet/>
      <dgm:spPr/>
      <dgm:t>
        <a:bodyPr/>
        <a:lstStyle/>
        <a:p>
          <a:endParaRPr lang="en-US"/>
        </a:p>
      </dgm:t>
    </dgm:pt>
    <dgm:pt modelId="{0C6DEB6B-E7F5-4C2A-96CB-B6C2BFD1E9AE}">
      <dgm:prSet/>
      <dgm:spPr/>
      <dgm:t>
        <a:bodyPr/>
        <a:lstStyle/>
        <a:p>
          <a:r>
            <a:rPr lang="en-US"/>
            <a:t>Amazon stock price has risen more than 400% in last five years.</a:t>
          </a:r>
        </a:p>
      </dgm:t>
    </dgm:pt>
    <dgm:pt modelId="{E5325E84-9DFA-48F8-8059-5418327C9D31}" type="parTrans" cxnId="{0A57A166-72D8-4D7B-97C2-818E80298E61}">
      <dgm:prSet/>
      <dgm:spPr/>
      <dgm:t>
        <a:bodyPr/>
        <a:lstStyle/>
        <a:p>
          <a:endParaRPr lang="en-US"/>
        </a:p>
      </dgm:t>
    </dgm:pt>
    <dgm:pt modelId="{CD0990AF-10AB-4178-A4F3-E0DDE1A985CE}" type="sibTrans" cxnId="{0A57A166-72D8-4D7B-97C2-818E80298E61}">
      <dgm:prSet/>
      <dgm:spPr/>
      <dgm:t>
        <a:bodyPr/>
        <a:lstStyle/>
        <a:p>
          <a:endParaRPr lang="en-US"/>
        </a:p>
      </dgm:t>
    </dgm:pt>
    <dgm:pt modelId="{BF1B3BD1-C5B8-43BA-BBD1-8232DDCA7123}">
      <dgm:prSet/>
      <dgm:spPr/>
      <dgm:t>
        <a:bodyPr/>
        <a:lstStyle/>
        <a:p>
          <a:r>
            <a:rPr lang="en-US"/>
            <a:t>The revenue grew from $48 billion in 2011 fiscal year to $136 billion in 2016 </a:t>
          </a:r>
        </a:p>
      </dgm:t>
    </dgm:pt>
    <dgm:pt modelId="{0A9F1928-A3AA-4161-A732-090CBD5A294A}" type="parTrans" cxnId="{8B3257AB-3B4A-49F5-8613-2CE67BCDD7D2}">
      <dgm:prSet/>
      <dgm:spPr/>
      <dgm:t>
        <a:bodyPr/>
        <a:lstStyle/>
        <a:p>
          <a:endParaRPr lang="en-US"/>
        </a:p>
      </dgm:t>
    </dgm:pt>
    <dgm:pt modelId="{C884B591-3594-4328-968F-8EB0D06964CE}" type="sibTrans" cxnId="{8B3257AB-3B4A-49F5-8613-2CE67BCDD7D2}">
      <dgm:prSet/>
      <dgm:spPr/>
      <dgm:t>
        <a:bodyPr/>
        <a:lstStyle/>
        <a:p>
          <a:endParaRPr lang="en-US"/>
        </a:p>
      </dgm:t>
    </dgm:pt>
    <dgm:pt modelId="{E38483CE-C9CD-4E55-AB5A-E1E2D7F1070C}">
      <dgm:prSet/>
      <dgm:spPr/>
      <dgm:t>
        <a:bodyPr/>
        <a:lstStyle/>
        <a:p>
          <a:r>
            <a:rPr lang="en-US"/>
            <a:t>The all-time high Amazon stock closing price was </a:t>
          </a:r>
          <a:r>
            <a:rPr lang="en-US" b="1"/>
            <a:t>2039.51</a:t>
          </a:r>
          <a:r>
            <a:rPr lang="en-US"/>
            <a:t> on </a:t>
          </a:r>
          <a:r>
            <a:rPr lang="en-US" b="1"/>
            <a:t>September 04, 2018</a:t>
          </a:r>
          <a:r>
            <a:rPr lang="en-US"/>
            <a:t>.</a:t>
          </a:r>
        </a:p>
      </dgm:t>
    </dgm:pt>
    <dgm:pt modelId="{F8BB1C07-5D1E-4072-9018-82205690ADCF}" type="parTrans" cxnId="{161E0C77-30DC-404B-89F4-0FE81898566B}">
      <dgm:prSet/>
      <dgm:spPr/>
      <dgm:t>
        <a:bodyPr/>
        <a:lstStyle/>
        <a:p>
          <a:endParaRPr lang="en-US"/>
        </a:p>
      </dgm:t>
    </dgm:pt>
    <dgm:pt modelId="{CA3067F5-149B-4024-8683-4270110B0320}" type="sibTrans" cxnId="{161E0C77-30DC-404B-89F4-0FE81898566B}">
      <dgm:prSet/>
      <dgm:spPr/>
      <dgm:t>
        <a:bodyPr/>
        <a:lstStyle/>
        <a:p>
          <a:endParaRPr lang="en-US"/>
        </a:p>
      </dgm:t>
    </dgm:pt>
    <dgm:pt modelId="{46320058-0EE2-4618-95AD-7CD1D593EB42}">
      <dgm:prSet/>
      <dgm:spPr/>
      <dgm:t>
        <a:bodyPr/>
        <a:lstStyle/>
        <a:p>
          <a:r>
            <a:rPr lang="en-US"/>
            <a:t>The Amazon 52-week high stock price is </a:t>
          </a:r>
          <a:r>
            <a:rPr lang="en-US" b="1"/>
            <a:t>2035.80</a:t>
          </a:r>
          <a:r>
            <a:rPr lang="en-US"/>
            <a:t>, which is </a:t>
          </a:r>
          <a:r>
            <a:rPr lang="en-US" b="1"/>
            <a:t>16.2%</a:t>
          </a:r>
          <a:r>
            <a:rPr lang="en-US"/>
            <a:t> above the current share price.</a:t>
          </a:r>
        </a:p>
      </dgm:t>
    </dgm:pt>
    <dgm:pt modelId="{4FDC3165-C8F4-43F5-B0C6-53A435B2800C}" type="parTrans" cxnId="{A573DCA2-C482-4946-81F7-656DF12B7F70}">
      <dgm:prSet/>
      <dgm:spPr/>
      <dgm:t>
        <a:bodyPr/>
        <a:lstStyle/>
        <a:p>
          <a:endParaRPr lang="en-US"/>
        </a:p>
      </dgm:t>
    </dgm:pt>
    <dgm:pt modelId="{6BC700CF-B9D7-4E3A-8FE3-A76E7DEFC76A}" type="sibTrans" cxnId="{A573DCA2-C482-4946-81F7-656DF12B7F70}">
      <dgm:prSet/>
      <dgm:spPr/>
      <dgm:t>
        <a:bodyPr/>
        <a:lstStyle/>
        <a:p>
          <a:endParaRPr lang="en-US"/>
        </a:p>
      </dgm:t>
    </dgm:pt>
    <dgm:pt modelId="{6D8377BC-A12E-4F41-A148-4A4755EE9B71}">
      <dgm:prSet/>
      <dgm:spPr/>
      <dgm:t>
        <a:bodyPr/>
        <a:lstStyle/>
        <a:p>
          <a:r>
            <a:rPr lang="en-US"/>
            <a:t>The Amazon 52-week low stock price is </a:t>
          </a:r>
          <a:r>
            <a:rPr lang="en-US" b="1"/>
            <a:t>1307.00</a:t>
          </a:r>
          <a:r>
            <a:rPr lang="en-US"/>
            <a:t>, which is </a:t>
          </a:r>
          <a:r>
            <a:rPr lang="en-US" b="1"/>
            <a:t>25.4%</a:t>
          </a:r>
          <a:r>
            <a:rPr lang="en-US"/>
            <a:t> below the current share price.</a:t>
          </a:r>
        </a:p>
      </dgm:t>
    </dgm:pt>
    <dgm:pt modelId="{0FA2C3C2-C435-41F7-B6AE-496F2B629EE4}" type="parTrans" cxnId="{27A6020E-F4CE-4AFD-8FC8-A5E11501282A}">
      <dgm:prSet/>
      <dgm:spPr/>
      <dgm:t>
        <a:bodyPr/>
        <a:lstStyle/>
        <a:p>
          <a:endParaRPr lang="en-US"/>
        </a:p>
      </dgm:t>
    </dgm:pt>
    <dgm:pt modelId="{AED13EE7-7C32-433E-A1EC-D6422D873561}" type="sibTrans" cxnId="{27A6020E-F4CE-4AFD-8FC8-A5E11501282A}">
      <dgm:prSet/>
      <dgm:spPr/>
      <dgm:t>
        <a:bodyPr/>
        <a:lstStyle/>
        <a:p>
          <a:endParaRPr lang="en-US"/>
        </a:p>
      </dgm:t>
    </dgm:pt>
    <dgm:pt modelId="{BA02D626-E977-4D39-AB77-24F7E480095E}">
      <dgm:prSet/>
      <dgm:spPr/>
      <dgm:t>
        <a:bodyPr/>
        <a:lstStyle/>
        <a:p>
          <a:r>
            <a:rPr lang="en-US"/>
            <a:t>The average Amazon stock price for the last 52 weeks is </a:t>
          </a:r>
          <a:r>
            <a:rPr lang="en-US" b="1"/>
            <a:t>1773.07</a:t>
          </a:r>
          <a:r>
            <a:rPr lang="en-US"/>
            <a:t>.</a:t>
          </a:r>
        </a:p>
      </dgm:t>
    </dgm:pt>
    <dgm:pt modelId="{8C0BE1FF-5795-477F-A564-7E40CA7EBD28}" type="parTrans" cxnId="{52DFFBE5-2237-4AE7-BAFE-EFDB61E81C66}">
      <dgm:prSet/>
      <dgm:spPr/>
      <dgm:t>
        <a:bodyPr/>
        <a:lstStyle/>
        <a:p>
          <a:endParaRPr lang="en-US"/>
        </a:p>
      </dgm:t>
    </dgm:pt>
    <dgm:pt modelId="{264A8192-AA96-4436-A1ED-CA3BA7398275}" type="sibTrans" cxnId="{52DFFBE5-2237-4AE7-BAFE-EFDB61E81C66}">
      <dgm:prSet/>
      <dgm:spPr/>
      <dgm:t>
        <a:bodyPr/>
        <a:lstStyle/>
        <a:p>
          <a:endParaRPr lang="en-US"/>
        </a:p>
      </dgm:t>
    </dgm:pt>
    <dgm:pt modelId="{C3F5B4D4-C1D7-49EE-A45C-13F90EFF7FA5}" type="pres">
      <dgm:prSet presAssocID="{66A769C4-B2FF-4314-8CA9-4E5BFFF30FA5}" presName="vert0" presStyleCnt="0">
        <dgm:presLayoutVars>
          <dgm:dir/>
          <dgm:animOne val="branch"/>
          <dgm:animLvl val="lvl"/>
        </dgm:presLayoutVars>
      </dgm:prSet>
      <dgm:spPr/>
    </dgm:pt>
    <dgm:pt modelId="{00155D92-5401-46BB-BB6B-18713F1CCB0C}" type="pres">
      <dgm:prSet presAssocID="{C8CD81C6-8019-446B-98B2-50E64EADC3A6}" presName="thickLine" presStyleLbl="alignNode1" presStyleIdx="0" presStyleCnt="7"/>
      <dgm:spPr/>
    </dgm:pt>
    <dgm:pt modelId="{865AA1B5-A82E-45B9-A50B-AAC75C7B5EB3}" type="pres">
      <dgm:prSet presAssocID="{C8CD81C6-8019-446B-98B2-50E64EADC3A6}" presName="horz1" presStyleCnt="0"/>
      <dgm:spPr/>
    </dgm:pt>
    <dgm:pt modelId="{A16985B8-CCE0-495C-9C25-B50C0FBFEA69}" type="pres">
      <dgm:prSet presAssocID="{C8CD81C6-8019-446B-98B2-50E64EADC3A6}" presName="tx1" presStyleLbl="revTx" presStyleIdx="0" presStyleCnt="7"/>
      <dgm:spPr/>
    </dgm:pt>
    <dgm:pt modelId="{73FDD0B6-DF5C-47C7-9C01-6F544BC6EB82}" type="pres">
      <dgm:prSet presAssocID="{C8CD81C6-8019-446B-98B2-50E64EADC3A6}" presName="vert1" presStyleCnt="0"/>
      <dgm:spPr/>
    </dgm:pt>
    <dgm:pt modelId="{6131792D-0C2A-4209-9C5B-C57CF6F2F84B}" type="pres">
      <dgm:prSet presAssocID="{0C6DEB6B-E7F5-4C2A-96CB-B6C2BFD1E9AE}" presName="thickLine" presStyleLbl="alignNode1" presStyleIdx="1" presStyleCnt="7"/>
      <dgm:spPr/>
    </dgm:pt>
    <dgm:pt modelId="{1D614C77-88FC-4805-9E80-0B9E025814EA}" type="pres">
      <dgm:prSet presAssocID="{0C6DEB6B-E7F5-4C2A-96CB-B6C2BFD1E9AE}" presName="horz1" presStyleCnt="0"/>
      <dgm:spPr/>
    </dgm:pt>
    <dgm:pt modelId="{5BF3C7D4-34A4-46EC-9262-06D9D51F58FD}" type="pres">
      <dgm:prSet presAssocID="{0C6DEB6B-E7F5-4C2A-96CB-B6C2BFD1E9AE}" presName="tx1" presStyleLbl="revTx" presStyleIdx="1" presStyleCnt="7"/>
      <dgm:spPr/>
    </dgm:pt>
    <dgm:pt modelId="{F023E57A-B24A-4639-8828-298FE7BD83E4}" type="pres">
      <dgm:prSet presAssocID="{0C6DEB6B-E7F5-4C2A-96CB-B6C2BFD1E9AE}" presName="vert1" presStyleCnt="0"/>
      <dgm:spPr/>
    </dgm:pt>
    <dgm:pt modelId="{F99F615D-0C78-41B1-A936-2751E28C644E}" type="pres">
      <dgm:prSet presAssocID="{BF1B3BD1-C5B8-43BA-BBD1-8232DDCA7123}" presName="thickLine" presStyleLbl="alignNode1" presStyleIdx="2" presStyleCnt="7"/>
      <dgm:spPr/>
    </dgm:pt>
    <dgm:pt modelId="{737D396C-CC4A-4433-B9BE-63603A780EDE}" type="pres">
      <dgm:prSet presAssocID="{BF1B3BD1-C5B8-43BA-BBD1-8232DDCA7123}" presName="horz1" presStyleCnt="0"/>
      <dgm:spPr/>
    </dgm:pt>
    <dgm:pt modelId="{E6B7D0BD-1586-479F-A54E-D7E32CC66B70}" type="pres">
      <dgm:prSet presAssocID="{BF1B3BD1-C5B8-43BA-BBD1-8232DDCA7123}" presName="tx1" presStyleLbl="revTx" presStyleIdx="2" presStyleCnt="7"/>
      <dgm:spPr/>
    </dgm:pt>
    <dgm:pt modelId="{96737AF5-EF26-4BC7-B84B-5A3D8E12EA55}" type="pres">
      <dgm:prSet presAssocID="{BF1B3BD1-C5B8-43BA-BBD1-8232DDCA7123}" presName="vert1" presStyleCnt="0"/>
      <dgm:spPr/>
    </dgm:pt>
    <dgm:pt modelId="{C4BFA482-3B3F-4CAE-8622-CA9DEEBB5798}" type="pres">
      <dgm:prSet presAssocID="{E38483CE-C9CD-4E55-AB5A-E1E2D7F1070C}" presName="thickLine" presStyleLbl="alignNode1" presStyleIdx="3" presStyleCnt="7"/>
      <dgm:spPr/>
    </dgm:pt>
    <dgm:pt modelId="{F65B8514-FD71-4120-A725-8E91982E6DC3}" type="pres">
      <dgm:prSet presAssocID="{E38483CE-C9CD-4E55-AB5A-E1E2D7F1070C}" presName="horz1" presStyleCnt="0"/>
      <dgm:spPr/>
    </dgm:pt>
    <dgm:pt modelId="{21A333B0-26BF-4770-9526-C41407E349FE}" type="pres">
      <dgm:prSet presAssocID="{E38483CE-C9CD-4E55-AB5A-E1E2D7F1070C}" presName="tx1" presStyleLbl="revTx" presStyleIdx="3" presStyleCnt="7"/>
      <dgm:spPr/>
    </dgm:pt>
    <dgm:pt modelId="{8F9F8EAE-1006-4C11-B846-55B067CBEBE2}" type="pres">
      <dgm:prSet presAssocID="{E38483CE-C9CD-4E55-AB5A-E1E2D7F1070C}" presName="vert1" presStyleCnt="0"/>
      <dgm:spPr/>
    </dgm:pt>
    <dgm:pt modelId="{7551FEA3-FA37-4A44-A196-B2BB8A0EFD22}" type="pres">
      <dgm:prSet presAssocID="{46320058-0EE2-4618-95AD-7CD1D593EB42}" presName="thickLine" presStyleLbl="alignNode1" presStyleIdx="4" presStyleCnt="7"/>
      <dgm:spPr/>
    </dgm:pt>
    <dgm:pt modelId="{1E62A7EA-EFFD-44FB-9066-2B5F586B6D1E}" type="pres">
      <dgm:prSet presAssocID="{46320058-0EE2-4618-95AD-7CD1D593EB42}" presName="horz1" presStyleCnt="0"/>
      <dgm:spPr/>
    </dgm:pt>
    <dgm:pt modelId="{54631B53-5B7C-408C-B557-2AA7C8093B6F}" type="pres">
      <dgm:prSet presAssocID="{46320058-0EE2-4618-95AD-7CD1D593EB42}" presName="tx1" presStyleLbl="revTx" presStyleIdx="4" presStyleCnt="7"/>
      <dgm:spPr/>
    </dgm:pt>
    <dgm:pt modelId="{D1917E94-865E-4205-B1C2-01F4024F7A6E}" type="pres">
      <dgm:prSet presAssocID="{46320058-0EE2-4618-95AD-7CD1D593EB42}" presName="vert1" presStyleCnt="0"/>
      <dgm:spPr/>
    </dgm:pt>
    <dgm:pt modelId="{8EE30ED5-E62D-41A0-A2BE-54C6F30297C4}" type="pres">
      <dgm:prSet presAssocID="{6D8377BC-A12E-4F41-A148-4A4755EE9B71}" presName="thickLine" presStyleLbl="alignNode1" presStyleIdx="5" presStyleCnt="7"/>
      <dgm:spPr/>
    </dgm:pt>
    <dgm:pt modelId="{F2B3FA7D-2997-4EE5-ACB7-B84D97E0DBE6}" type="pres">
      <dgm:prSet presAssocID="{6D8377BC-A12E-4F41-A148-4A4755EE9B71}" presName="horz1" presStyleCnt="0"/>
      <dgm:spPr/>
    </dgm:pt>
    <dgm:pt modelId="{0D992C7A-AB8A-42C8-BF2C-4A7E173136EE}" type="pres">
      <dgm:prSet presAssocID="{6D8377BC-A12E-4F41-A148-4A4755EE9B71}" presName="tx1" presStyleLbl="revTx" presStyleIdx="5" presStyleCnt="7"/>
      <dgm:spPr/>
    </dgm:pt>
    <dgm:pt modelId="{0321105D-9F2C-4993-84CE-2F4F8B8A6376}" type="pres">
      <dgm:prSet presAssocID="{6D8377BC-A12E-4F41-A148-4A4755EE9B71}" presName="vert1" presStyleCnt="0"/>
      <dgm:spPr/>
    </dgm:pt>
    <dgm:pt modelId="{36120D26-696B-44DF-B7CC-D18D65BE278E}" type="pres">
      <dgm:prSet presAssocID="{BA02D626-E977-4D39-AB77-24F7E480095E}" presName="thickLine" presStyleLbl="alignNode1" presStyleIdx="6" presStyleCnt="7"/>
      <dgm:spPr/>
    </dgm:pt>
    <dgm:pt modelId="{A0C3CB4B-6B57-40C0-B9B8-660497E2A1DE}" type="pres">
      <dgm:prSet presAssocID="{BA02D626-E977-4D39-AB77-24F7E480095E}" presName="horz1" presStyleCnt="0"/>
      <dgm:spPr/>
    </dgm:pt>
    <dgm:pt modelId="{3A82217F-196A-4FBD-9214-860246E0B4D6}" type="pres">
      <dgm:prSet presAssocID="{BA02D626-E977-4D39-AB77-24F7E480095E}" presName="tx1" presStyleLbl="revTx" presStyleIdx="6" presStyleCnt="7"/>
      <dgm:spPr/>
    </dgm:pt>
    <dgm:pt modelId="{28D34882-CF19-41EB-A65A-42C4B516D3AE}" type="pres">
      <dgm:prSet presAssocID="{BA02D626-E977-4D39-AB77-24F7E480095E}" presName="vert1" presStyleCnt="0"/>
      <dgm:spPr/>
    </dgm:pt>
  </dgm:ptLst>
  <dgm:cxnLst>
    <dgm:cxn modelId="{27A6020E-F4CE-4AFD-8FC8-A5E11501282A}" srcId="{66A769C4-B2FF-4314-8CA9-4E5BFFF30FA5}" destId="{6D8377BC-A12E-4F41-A148-4A4755EE9B71}" srcOrd="5" destOrd="0" parTransId="{0FA2C3C2-C435-41F7-B6AE-496F2B629EE4}" sibTransId="{AED13EE7-7C32-433E-A1EC-D6422D873561}"/>
    <dgm:cxn modelId="{9162B035-A445-4604-8C2E-151A5A892D45}" type="presOf" srcId="{0C6DEB6B-E7F5-4C2A-96CB-B6C2BFD1E9AE}" destId="{5BF3C7D4-34A4-46EC-9262-06D9D51F58FD}" srcOrd="0" destOrd="0" presId="urn:microsoft.com/office/officeart/2008/layout/LinedList"/>
    <dgm:cxn modelId="{D981B24C-6CD1-4DC1-A8E6-A90523098766}" type="presOf" srcId="{46320058-0EE2-4618-95AD-7CD1D593EB42}" destId="{54631B53-5B7C-408C-B557-2AA7C8093B6F}" srcOrd="0" destOrd="0" presId="urn:microsoft.com/office/officeart/2008/layout/LinedList"/>
    <dgm:cxn modelId="{FC4DF852-BE73-46B8-96AC-70026A5C6927}" type="presOf" srcId="{BA02D626-E977-4D39-AB77-24F7E480095E}" destId="{3A82217F-196A-4FBD-9214-860246E0B4D6}" srcOrd="0" destOrd="0" presId="urn:microsoft.com/office/officeart/2008/layout/LinedList"/>
    <dgm:cxn modelId="{998F1F56-98F5-4536-8B16-C82A59C238B6}" type="presOf" srcId="{66A769C4-B2FF-4314-8CA9-4E5BFFF30FA5}" destId="{C3F5B4D4-C1D7-49EE-A45C-13F90EFF7FA5}" srcOrd="0" destOrd="0" presId="urn:microsoft.com/office/officeart/2008/layout/LinedList"/>
    <dgm:cxn modelId="{0A57A166-72D8-4D7B-97C2-818E80298E61}" srcId="{66A769C4-B2FF-4314-8CA9-4E5BFFF30FA5}" destId="{0C6DEB6B-E7F5-4C2A-96CB-B6C2BFD1E9AE}" srcOrd="1" destOrd="0" parTransId="{E5325E84-9DFA-48F8-8059-5418327C9D31}" sibTransId="{CD0990AF-10AB-4178-A4F3-E0DDE1A985CE}"/>
    <dgm:cxn modelId="{161E0C77-30DC-404B-89F4-0FE81898566B}" srcId="{66A769C4-B2FF-4314-8CA9-4E5BFFF30FA5}" destId="{E38483CE-C9CD-4E55-AB5A-E1E2D7F1070C}" srcOrd="3" destOrd="0" parTransId="{F8BB1C07-5D1E-4072-9018-82205690ADCF}" sibTransId="{CA3067F5-149B-4024-8683-4270110B0320}"/>
    <dgm:cxn modelId="{4AD17B78-19F7-46E8-9134-850E35C38C02}" type="presOf" srcId="{BF1B3BD1-C5B8-43BA-BBD1-8232DDCA7123}" destId="{E6B7D0BD-1586-479F-A54E-D7E32CC66B70}" srcOrd="0" destOrd="0" presId="urn:microsoft.com/office/officeart/2008/layout/LinedList"/>
    <dgm:cxn modelId="{378C4799-40A2-41A4-B649-050EE544D9D4}" type="presOf" srcId="{E38483CE-C9CD-4E55-AB5A-E1E2D7F1070C}" destId="{21A333B0-26BF-4770-9526-C41407E349FE}" srcOrd="0" destOrd="0" presId="urn:microsoft.com/office/officeart/2008/layout/LinedList"/>
    <dgm:cxn modelId="{A573DCA2-C482-4946-81F7-656DF12B7F70}" srcId="{66A769C4-B2FF-4314-8CA9-4E5BFFF30FA5}" destId="{46320058-0EE2-4618-95AD-7CD1D593EB42}" srcOrd="4" destOrd="0" parTransId="{4FDC3165-C8F4-43F5-B0C6-53A435B2800C}" sibTransId="{6BC700CF-B9D7-4E3A-8FE3-A76E7DEFC76A}"/>
    <dgm:cxn modelId="{777C3FA4-D07C-4DAA-B2F7-E5933DFB14BD}" type="presOf" srcId="{C8CD81C6-8019-446B-98B2-50E64EADC3A6}" destId="{A16985B8-CCE0-495C-9C25-B50C0FBFEA69}" srcOrd="0" destOrd="0" presId="urn:microsoft.com/office/officeart/2008/layout/LinedList"/>
    <dgm:cxn modelId="{8B3257AB-3B4A-49F5-8613-2CE67BCDD7D2}" srcId="{66A769C4-B2FF-4314-8CA9-4E5BFFF30FA5}" destId="{BF1B3BD1-C5B8-43BA-BBD1-8232DDCA7123}" srcOrd="2" destOrd="0" parTransId="{0A9F1928-A3AA-4161-A732-090CBD5A294A}" sibTransId="{C884B591-3594-4328-968F-8EB0D06964CE}"/>
    <dgm:cxn modelId="{CBE67CC7-D24E-44AA-A0E6-DBFDB24F4E5B}" srcId="{66A769C4-B2FF-4314-8CA9-4E5BFFF30FA5}" destId="{C8CD81C6-8019-446B-98B2-50E64EADC3A6}" srcOrd="0" destOrd="0" parTransId="{08F6F000-89F5-421D-BD6F-7A00130CD26B}" sibTransId="{08872BDC-8DF3-4DF6-B80B-78AE36A7AA19}"/>
    <dgm:cxn modelId="{52DFFBE5-2237-4AE7-BAFE-EFDB61E81C66}" srcId="{66A769C4-B2FF-4314-8CA9-4E5BFFF30FA5}" destId="{BA02D626-E977-4D39-AB77-24F7E480095E}" srcOrd="6" destOrd="0" parTransId="{8C0BE1FF-5795-477F-A564-7E40CA7EBD28}" sibTransId="{264A8192-AA96-4436-A1ED-CA3BA7398275}"/>
    <dgm:cxn modelId="{13AB66F1-41A5-4D88-9E45-14DCE55B64CB}" type="presOf" srcId="{6D8377BC-A12E-4F41-A148-4A4755EE9B71}" destId="{0D992C7A-AB8A-42C8-BF2C-4A7E173136EE}" srcOrd="0" destOrd="0" presId="urn:microsoft.com/office/officeart/2008/layout/LinedList"/>
    <dgm:cxn modelId="{A1D2E67F-D247-4D24-AB47-25278F3D2915}" type="presParOf" srcId="{C3F5B4D4-C1D7-49EE-A45C-13F90EFF7FA5}" destId="{00155D92-5401-46BB-BB6B-18713F1CCB0C}" srcOrd="0" destOrd="0" presId="urn:microsoft.com/office/officeart/2008/layout/LinedList"/>
    <dgm:cxn modelId="{634F9B90-75CF-4C4C-9410-DC5EE7C1EE97}" type="presParOf" srcId="{C3F5B4D4-C1D7-49EE-A45C-13F90EFF7FA5}" destId="{865AA1B5-A82E-45B9-A50B-AAC75C7B5EB3}" srcOrd="1" destOrd="0" presId="urn:microsoft.com/office/officeart/2008/layout/LinedList"/>
    <dgm:cxn modelId="{C7CD4290-03FE-45D5-9F8F-B45B69078E7C}" type="presParOf" srcId="{865AA1B5-A82E-45B9-A50B-AAC75C7B5EB3}" destId="{A16985B8-CCE0-495C-9C25-B50C0FBFEA69}" srcOrd="0" destOrd="0" presId="urn:microsoft.com/office/officeart/2008/layout/LinedList"/>
    <dgm:cxn modelId="{44B8EDA3-E5DD-4D0E-AE64-91967725D828}" type="presParOf" srcId="{865AA1B5-A82E-45B9-A50B-AAC75C7B5EB3}" destId="{73FDD0B6-DF5C-47C7-9C01-6F544BC6EB82}" srcOrd="1" destOrd="0" presId="urn:microsoft.com/office/officeart/2008/layout/LinedList"/>
    <dgm:cxn modelId="{5186C2A7-76A5-42BE-BA5A-CD21C71C310B}" type="presParOf" srcId="{C3F5B4D4-C1D7-49EE-A45C-13F90EFF7FA5}" destId="{6131792D-0C2A-4209-9C5B-C57CF6F2F84B}" srcOrd="2" destOrd="0" presId="urn:microsoft.com/office/officeart/2008/layout/LinedList"/>
    <dgm:cxn modelId="{E8519223-6F58-4AFE-B407-96C34ED00AD0}" type="presParOf" srcId="{C3F5B4D4-C1D7-49EE-A45C-13F90EFF7FA5}" destId="{1D614C77-88FC-4805-9E80-0B9E025814EA}" srcOrd="3" destOrd="0" presId="urn:microsoft.com/office/officeart/2008/layout/LinedList"/>
    <dgm:cxn modelId="{01414D6B-ECE3-41EE-B07C-53E792AEB536}" type="presParOf" srcId="{1D614C77-88FC-4805-9E80-0B9E025814EA}" destId="{5BF3C7D4-34A4-46EC-9262-06D9D51F58FD}" srcOrd="0" destOrd="0" presId="urn:microsoft.com/office/officeart/2008/layout/LinedList"/>
    <dgm:cxn modelId="{6D6B51B8-07A8-45F2-AC68-7ABFF818834F}" type="presParOf" srcId="{1D614C77-88FC-4805-9E80-0B9E025814EA}" destId="{F023E57A-B24A-4639-8828-298FE7BD83E4}" srcOrd="1" destOrd="0" presId="urn:microsoft.com/office/officeart/2008/layout/LinedList"/>
    <dgm:cxn modelId="{336CCC6A-ED15-48A4-A1E0-CD33770CD399}" type="presParOf" srcId="{C3F5B4D4-C1D7-49EE-A45C-13F90EFF7FA5}" destId="{F99F615D-0C78-41B1-A936-2751E28C644E}" srcOrd="4" destOrd="0" presId="urn:microsoft.com/office/officeart/2008/layout/LinedList"/>
    <dgm:cxn modelId="{AC893F0B-B233-4A48-80D4-4238406608EE}" type="presParOf" srcId="{C3F5B4D4-C1D7-49EE-A45C-13F90EFF7FA5}" destId="{737D396C-CC4A-4433-B9BE-63603A780EDE}" srcOrd="5" destOrd="0" presId="urn:microsoft.com/office/officeart/2008/layout/LinedList"/>
    <dgm:cxn modelId="{BEE90AE9-564E-4656-9920-7A3AE9E4E4E9}" type="presParOf" srcId="{737D396C-CC4A-4433-B9BE-63603A780EDE}" destId="{E6B7D0BD-1586-479F-A54E-D7E32CC66B70}" srcOrd="0" destOrd="0" presId="urn:microsoft.com/office/officeart/2008/layout/LinedList"/>
    <dgm:cxn modelId="{811685EC-6A3A-4ED1-827D-5BE30680CA02}" type="presParOf" srcId="{737D396C-CC4A-4433-B9BE-63603A780EDE}" destId="{96737AF5-EF26-4BC7-B84B-5A3D8E12EA55}" srcOrd="1" destOrd="0" presId="urn:microsoft.com/office/officeart/2008/layout/LinedList"/>
    <dgm:cxn modelId="{6633041A-C9F8-4F5F-AE24-D8A14E924E21}" type="presParOf" srcId="{C3F5B4D4-C1D7-49EE-A45C-13F90EFF7FA5}" destId="{C4BFA482-3B3F-4CAE-8622-CA9DEEBB5798}" srcOrd="6" destOrd="0" presId="urn:microsoft.com/office/officeart/2008/layout/LinedList"/>
    <dgm:cxn modelId="{B1AFDCA9-9C3E-4F48-B9D8-A5FE6DD74554}" type="presParOf" srcId="{C3F5B4D4-C1D7-49EE-A45C-13F90EFF7FA5}" destId="{F65B8514-FD71-4120-A725-8E91982E6DC3}" srcOrd="7" destOrd="0" presId="urn:microsoft.com/office/officeart/2008/layout/LinedList"/>
    <dgm:cxn modelId="{87B09081-B760-4238-B343-9E3A6402A983}" type="presParOf" srcId="{F65B8514-FD71-4120-A725-8E91982E6DC3}" destId="{21A333B0-26BF-4770-9526-C41407E349FE}" srcOrd="0" destOrd="0" presId="urn:microsoft.com/office/officeart/2008/layout/LinedList"/>
    <dgm:cxn modelId="{06855250-E48A-4EEB-98A7-7D222F695181}" type="presParOf" srcId="{F65B8514-FD71-4120-A725-8E91982E6DC3}" destId="{8F9F8EAE-1006-4C11-B846-55B067CBEBE2}" srcOrd="1" destOrd="0" presId="urn:microsoft.com/office/officeart/2008/layout/LinedList"/>
    <dgm:cxn modelId="{940841A2-E963-498C-B856-94FB7581FB70}" type="presParOf" srcId="{C3F5B4D4-C1D7-49EE-A45C-13F90EFF7FA5}" destId="{7551FEA3-FA37-4A44-A196-B2BB8A0EFD22}" srcOrd="8" destOrd="0" presId="urn:microsoft.com/office/officeart/2008/layout/LinedList"/>
    <dgm:cxn modelId="{1971009F-15F3-422B-9158-6FA68A2EABA7}" type="presParOf" srcId="{C3F5B4D4-C1D7-49EE-A45C-13F90EFF7FA5}" destId="{1E62A7EA-EFFD-44FB-9066-2B5F586B6D1E}" srcOrd="9" destOrd="0" presId="urn:microsoft.com/office/officeart/2008/layout/LinedList"/>
    <dgm:cxn modelId="{1BEC1A2B-2905-4AE0-8182-097A5BFCC5F2}" type="presParOf" srcId="{1E62A7EA-EFFD-44FB-9066-2B5F586B6D1E}" destId="{54631B53-5B7C-408C-B557-2AA7C8093B6F}" srcOrd="0" destOrd="0" presId="urn:microsoft.com/office/officeart/2008/layout/LinedList"/>
    <dgm:cxn modelId="{036C65D5-D5E5-45EA-8AD7-92C3D1268AD4}" type="presParOf" srcId="{1E62A7EA-EFFD-44FB-9066-2B5F586B6D1E}" destId="{D1917E94-865E-4205-B1C2-01F4024F7A6E}" srcOrd="1" destOrd="0" presId="urn:microsoft.com/office/officeart/2008/layout/LinedList"/>
    <dgm:cxn modelId="{C94950DB-45D8-45DA-B709-9998D23E61F7}" type="presParOf" srcId="{C3F5B4D4-C1D7-49EE-A45C-13F90EFF7FA5}" destId="{8EE30ED5-E62D-41A0-A2BE-54C6F30297C4}" srcOrd="10" destOrd="0" presId="urn:microsoft.com/office/officeart/2008/layout/LinedList"/>
    <dgm:cxn modelId="{4B3E65E3-EBD8-4F1A-8EA1-5D056415FDD4}" type="presParOf" srcId="{C3F5B4D4-C1D7-49EE-A45C-13F90EFF7FA5}" destId="{F2B3FA7D-2997-4EE5-ACB7-B84D97E0DBE6}" srcOrd="11" destOrd="0" presId="urn:microsoft.com/office/officeart/2008/layout/LinedList"/>
    <dgm:cxn modelId="{C68C0CCA-A9DA-4EB4-A969-30BE599BC951}" type="presParOf" srcId="{F2B3FA7D-2997-4EE5-ACB7-B84D97E0DBE6}" destId="{0D992C7A-AB8A-42C8-BF2C-4A7E173136EE}" srcOrd="0" destOrd="0" presId="urn:microsoft.com/office/officeart/2008/layout/LinedList"/>
    <dgm:cxn modelId="{5D141465-743B-4B79-9A2D-82BF8882808E}" type="presParOf" srcId="{F2B3FA7D-2997-4EE5-ACB7-B84D97E0DBE6}" destId="{0321105D-9F2C-4993-84CE-2F4F8B8A6376}" srcOrd="1" destOrd="0" presId="urn:microsoft.com/office/officeart/2008/layout/LinedList"/>
    <dgm:cxn modelId="{05E9BEB8-2E44-4B6F-84CA-6EA9ED0BA051}" type="presParOf" srcId="{C3F5B4D4-C1D7-49EE-A45C-13F90EFF7FA5}" destId="{36120D26-696B-44DF-B7CC-D18D65BE278E}" srcOrd="12" destOrd="0" presId="urn:microsoft.com/office/officeart/2008/layout/LinedList"/>
    <dgm:cxn modelId="{2D72EAC2-A892-4BDA-A969-9AF37BB9277D}" type="presParOf" srcId="{C3F5B4D4-C1D7-49EE-A45C-13F90EFF7FA5}" destId="{A0C3CB4B-6B57-40C0-B9B8-660497E2A1DE}" srcOrd="13" destOrd="0" presId="urn:microsoft.com/office/officeart/2008/layout/LinedList"/>
    <dgm:cxn modelId="{8C04BA79-3E30-44F0-A94B-2C4C14790C4A}" type="presParOf" srcId="{A0C3CB4B-6B57-40C0-B9B8-660497E2A1DE}" destId="{3A82217F-196A-4FBD-9214-860246E0B4D6}" srcOrd="0" destOrd="0" presId="urn:microsoft.com/office/officeart/2008/layout/LinedList"/>
    <dgm:cxn modelId="{80D3B9D4-322B-4B67-9F10-6DAC8E9B0A4F}" type="presParOf" srcId="{A0C3CB4B-6B57-40C0-B9B8-660497E2A1DE}" destId="{28D34882-CF19-41EB-A65A-42C4B516D3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55D92-5401-46BB-BB6B-18713F1CCB0C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985B8-CCE0-495C-9C25-B50C0FBFEA69}">
      <dsp:nvSpPr>
        <dsp:cNvPr id="0" name=""/>
        <dsp:cNvSpPr/>
      </dsp:nvSpPr>
      <dsp:spPr>
        <a:xfrm>
          <a:off x="0" y="71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If you bought $14,000 worth of amazon stock in 2001, you’d be a millionaire this morning!</a:t>
          </a:r>
        </a:p>
      </dsp:txBody>
      <dsp:txXfrm>
        <a:off x="0" y="718"/>
        <a:ext cx="6513603" cy="840569"/>
      </dsp:txXfrm>
    </dsp:sp>
    <dsp:sp modelId="{6131792D-0C2A-4209-9C5B-C57CF6F2F84B}">
      <dsp:nvSpPr>
        <dsp:cNvPr id="0" name=""/>
        <dsp:cNvSpPr/>
      </dsp:nvSpPr>
      <dsp:spPr>
        <a:xfrm>
          <a:off x="0" y="841288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3C7D4-34A4-46EC-9262-06D9D51F58FD}">
      <dsp:nvSpPr>
        <dsp:cNvPr id="0" name=""/>
        <dsp:cNvSpPr/>
      </dsp:nvSpPr>
      <dsp:spPr>
        <a:xfrm>
          <a:off x="0" y="84128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Amazon stock price has risen more than 400% in last five years.</a:t>
          </a:r>
        </a:p>
      </dsp:txBody>
      <dsp:txXfrm>
        <a:off x="0" y="841288"/>
        <a:ext cx="6513603" cy="840569"/>
      </dsp:txXfrm>
    </dsp:sp>
    <dsp:sp modelId="{F99F615D-0C78-41B1-A936-2751E28C644E}">
      <dsp:nvSpPr>
        <dsp:cNvPr id="0" name=""/>
        <dsp:cNvSpPr/>
      </dsp:nvSpPr>
      <dsp:spPr>
        <a:xfrm>
          <a:off x="0" y="1681858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D0BD-1586-479F-A54E-D7E32CC66B70}">
      <dsp:nvSpPr>
        <dsp:cNvPr id="0" name=""/>
        <dsp:cNvSpPr/>
      </dsp:nvSpPr>
      <dsp:spPr>
        <a:xfrm>
          <a:off x="0" y="168185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revenue grew from $48 billion in 2011 fiscal year to $136 billion in 2016 </a:t>
          </a:r>
        </a:p>
      </dsp:txBody>
      <dsp:txXfrm>
        <a:off x="0" y="1681858"/>
        <a:ext cx="6513603" cy="840569"/>
      </dsp:txXfrm>
    </dsp:sp>
    <dsp:sp modelId="{C4BFA482-3B3F-4CAE-8622-CA9DEEBB5798}">
      <dsp:nvSpPr>
        <dsp:cNvPr id="0" name=""/>
        <dsp:cNvSpPr/>
      </dsp:nvSpPr>
      <dsp:spPr>
        <a:xfrm>
          <a:off x="0" y="252242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333B0-26BF-4770-9526-C41407E349FE}">
      <dsp:nvSpPr>
        <dsp:cNvPr id="0" name=""/>
        <dsp:cNvSpPr/>
      </dsp:nvSpPr>
      <dsp:spPr>
        <a:xfrm>
          <a:off x="0" y="252242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all-time high Amazon stock closing price was </a:t>
          </a:r>
          <a:r>
            <a:rPr lang="en-US" sz="2300" b="1" kern="1200"/>
            <a:t>2039.51</a:t>
          </a:r>
          <a:r>
            <a:rPr lang="en-US" sz="2300" kern="1200"/>
            <a:t> on </a:t>
          </a:r>
          <a:r>
            <a:rPr lang="en-US" sz="2300" b="1" kern="1200"/>
            <a:t>September 04, 2018</a:t>
          </a:r>
          <a:r>
            <a:rPr lang="en-US" sz="2300" kern="1200"/>
            <a:t>.</a:t>
          </a:r>
        </a:p>
      </dsp:txBody>
      <dsp:txXfrm>
        <a:off x="0" y="2522428"/>
        <a:ext cx="6513603" cy="840569"/>
      </dsp:txXfrm>
    </dsp:sp>
    <dsp:sp modelId="{7551FEA3-FA37-4A44-A196-B2BB8A0EFD22}">
      <dsp:nvSpPr>
        <dsp:cNvPr id="0" name=""/>
        <dsp:cNvSpPr/>
      </dsp:nvSpPr>
      <dsp:spPr>
        <a:xfrm>
          <a:off x="0" y="3362997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31B53-5B7C-408C-B557-2AA7C8093B6F}">
      <dsp:nvSpPr>
        <dsp:cNvPr id="0" name=""/>
        <dsp:cNvSpPr/>
      </dsp:nvSpPr>
      <dsp:spPr>
        <a:xfrm>
          <a:off x="0" y="336299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Amazon 52-week high stock price is </a:t>
          </a:r>
          <a:r>
            <a:rPr lang="en-US" sz="2300" b="1" kern="1200"/>
            <a:t>2035.80</a:t>
          </a:r>
          <a:r>
            <a:rPr lang="en-US" sz="2300" kern="1200"/>
            <a:t>, which is </a:t>
          </a:r>
          <a:r>
            <a:rPr lang="en-US" sz="2300" b="1" kern="1200"/>
            <a:t>16.2%</a:t>
          </a:r>
          <a:r>
            <a:rPr lang="en-US" sz="2300" kern="1200"/>
            <a:t> above the current share price.</a:t>
          </a:r>
        </a:p>
      </dsp:txBody>
      <dsp:txXfrm>
        <a:off x="0" y="3362997"/>
        <a:ext cx="6513603" cy="840569"/>
      </dsp:txXfrm>
    </dsp:sp>
    <dsp:sp modelId="{8EE30ED5-E62D-41A0-A2BE-54C6F30297C4}">
      <dsp:nvSpPr>
        <dsp:cNvPr id="0" name=""/>
        <dsp:cNvSpPr/>
      </dsp:nvSpPr>
      <dsp:spPr>
        <a:xfrm>
          <a:off x="0" y="4203567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92C7A-AB8A-42C8-BF2C-4A7E173136EE}">
      <dsp:nvSpPr>
        <dsp:cNvPr id="0" name=""/>
        <dsp:cNvSpPr/>
      </dsp:nvSpPr>
      <dsp:spPr>
        <a:xfrm>
          <a:off x="0" y="420356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Amazon 52-week low stock price is </a:t>
          </a:r>
          <a:r>
            <a:rPr lang="en-US" sz="2300" b="1" kern="1200"/>
            <a:t>1307.00</a:t>
          </a:r>
          <a:r>
            <a:rPr lang="en-US" sz="2300" kern="1200"/>
            <a:t>, which is </a:t>
          </a:r>
          <a:r>
            <a:rPr lang="en-US" sz="2300" b="1" kern="1200"/>
            <a:t>25.4%</a:t>
          </a:r>
          <a:r>
            <a:rPr lang="en-US" sz="2300" kern="1200"/>
            <a:t> below the current share price.</a:t>
          </a:r>
        </a:p>
      </dsp:txBody>
      <dsp:txXfrm>
        <a:off x="0" y="4203567"/>
        <a:ext cx="6513603" cy="840569"/>
      </dsp:txXfrm>
    </dsp:sp>
    <dsp:sp modelId="{36120D26-696B-44DF-B7CC-D18D65BE278E}">
      <dsp:nvSpPr>
        <dsp:cNvPr id="0" name=""/>
        <dsp:cNvSpPr/>
      </dsp:nvSpPr>
      <dsp:spPr>
        <a:xfrm>
          <a:off x="0" y="5044137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217F-196A-4FBD-9214-860246E0B4D6}">
      <dsp:nvSpPr>
        <dsp:cNvPr id="0" name=""/>
        <dsp:cNvSpPr/>
      </dsp:nvSpPr>
      <dsp:spPr>
        <a:xfrm>
          <a:off x="0" y="504413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average Amazon stock price for the last 52 weeks is </a:t>
          </a:r>
          <a:r>
            <a:rPr lang="en-US" sz="2300" b="1" kern="1200"/>
            <a:t>1773.07</a:t>
          </a:r>
          <a:r>
            <a:rPr lang="en-US" sz="2300" kern="1200"/>
            <a:t>.</a:t>
          </a:r>
        </a:p>
      </dsp:txBody>
      <dsp:txXfrm>
        <a:off x="0" y="5044137"/>
        <a:ext cx="6513603" cy="840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E0176-5E11-4D23-8540-201EF2635784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F96EE-DAB9-4171-8A5D-966772773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7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9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1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7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2DF3-A2FE-4C9F-B120-84C2FDE3D059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ACB54-8293-423D-876B-BDF72E04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9146A-0A29-47CA-BB2E-2EFA8B6E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7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09F574F2-ABD6-4AC7-9760-E7B427154D13}"/>
              </a:ext>
            </a:extLst>
          </p:cNvPr>
          <p:cNvSpPr txBox="1">
            <a:spLocks/>
          </p:cNvSpPr>
          <p:nvPr/>
        </p:nvSpPr>
        <p:spPr>
          <a:xfrm>
            <a:off x="3415236" y="4666801"/>
            <a:ext cx="4781310" cy="2109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/>
              <a:t>AMAZON Stock Analysis</a:t>
            </a:r>
          </a:p>
        </p:txBody>
      </p:sp>
    </p:spTree>
    <p:extLst>
      <p:ext uri="{BB962C8B-B14F-4D97-AF65-F5344CB8AC3E}">
        <p14:creationId xmlns:p14="http://schemas.microsoft.com/office/powerpoint/2010/main" val="29222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4D299-491E-4F29-9FC8-7E9ADB2E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Trading Strategies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7EB6-8403-4C06-A89C-AC50F2044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Buy and hold </a:t>
            </a:r>
          </a:p>
          <a:p>
            <a:pPr marL="0" indent="0">
              <a:buNone/>
            </a:pPr>
            <a:r>
              <a:rPr lang="en-US" sz="2400" dirty="0"/>
              <a:t>      - If prediction &gt; yesterday’s close price -&gt; buy;</a:t>
            </a:r>
          </a:p>
          <a:p>
            <a:pPr marL="0" indent="0">
              <a:buNone/>
            </a:pPr>
            <a:r>
              <a:rPr lang="en-US" sz="2400" dirty="0"/>
              <a:t>      - If already bought -&gt; hold</a:t>
            </a:r>
          </a:p>
          <a:p>
            <a:pPr marL="0" indent="0">
              <a:buNone/>
            </a:pPr>
            <a:r>
              <a:rPr lang="en-US" sz="2400" dirty="0"/>
              <a:t>      - Else sell  </a:t>
            </a:r>
          </a:p>
          <a:p>
            <a:r>
              <a:rPr lang="en-US" sz="2400" b="1" dirty="0"/>
              <a:t>Long and Short </a:t>
            </a:r>
          </a:p>
          <a:p>
            <a:pPr marL="0" indent="0">
              <a:buNone/>
            </a:pPr>
            <a:r>
              <a:rPr lang="en-US" sz="2400" dirty="0"/>
              <a:t>      - If predicted &gt; yesterday’s close price -&gt; go long  else go short </a:t>
            </a:r>
          </a:p>
          <a:p>
            <a:r>
              <a:rPr lang="en-US" sz="2400" b="1" dirty="0"/>
              <a:t>Day trading </a:t>
            </a:r>
          </a:p>
          <a:p>
            <a:pPr marL="0" indent="0">
              <a:buNone/>
            </a:pPr>
            <a:r>
              <a:rPr lang="en-US" sz="2400" b="1" dirty="0"/>
              <a:t>     </a:t>
            </a:r>
            <a:r>
              <a:rPr lang="en-US" sz="2400" dirty="0"/>
              <a:t> - If predicted &gt; yesterday’s close price -&gt; buy it at open and sell at close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89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04BE9-31FF-46F7-B6C2-BDD4D1F6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7D600-95FC-4DF0-87A8-61B9C98F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9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CFB3-DBF1-40F3-A806-436B542C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/>
              <a:t>Strategy for Kalman Filter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A8400-CB2F-4692-B8C2-28DF275D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1752600"/>
            <a:ext cx="5681220" cy="43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32329-238E-4180-B4C9-A969AB9A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2525486"/>
            <a:ext cx="5681219" cy="3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1D644-D01B-440E-8486-08CFC8CE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 testing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2B9FE-B1CB-4628-A52E-336E5707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38" y="1820334"/>
            <a:ext cx="509472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0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940-750C-4BF2-90DF-DC9BFCF3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FD565A-4910-49AE-A16F-7D4DC776F23D}"/>
              </a:ext>
            </a:extLst>
          </p:cNvPr>
          <p:cNvSpPr txBox="1">
            <a:spLocks/>
          </p:cNvSpPr>
          <p:nvPr/>
        </p:nvSpPr>
        <p:spPr>
          <a:xfrm>
            <a:off x="381001" y="1690688"/>
            <a:ext cx="10515600" cy="1757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It is used indicator in technical analysis that helps smooth outprice action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Two basic and commonly used moving averages are simple moving average (SMA) and exponential moving average(EMA)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07C2A-BD83-49E3-8417-1A332A81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229181"/>
            <a:ext cx="5736771" cy="308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1E887-C540-4F06-910B-5CFCCDC6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60" y="3229180"/>
            <a:ext cx="5649683" cy="30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9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148CC-0B27-46D5-935F-1245E816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Combining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D4C4D-F277-43DD-A0EB-CEE49BE3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812925"/>
            <a:ext cx="7289800" cy="205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0EB80-6095-43CD-A0A7-8BA18C1B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3949700"/>
            <a:ext cx="72898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8948F-44AE-4DCF-96E3-D1A4CC9E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19" y="1814512"/>
            <a:ext cx="3449638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65CD4-0F24-43E7-ABC6-8BA0F360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EMA for different time periods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A9B9-FBDE-4BDD-BB55-AE46C7AD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1675227"/>
            <a:ext cx="9231086" cy="48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9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183A-CC29-4B26-932B-0F6364E4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/>
              <a:t>Trading Strategy for Moving Average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4BE08-40ED-4768-B48D-A3FE0326C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9" y="3034929"/>
            <a:ext cx="3314296" cy="1832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594E4-CE9D-46B9-81E4-38474B6D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27" y="2416610"/>
            <a:ext cx="3034977" cy="3562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90F78-039C-42F5-9F84-A1F7EF02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82" y="2416610"/>
            <a:ext cx="3814617" cy="3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C1933-407C-46DC-BBFA-50C0B4CD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Trading position for 30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A6BF2-CBC7-48EE-A4A3-654A411E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4" y="1718770"/>
            <a:ext cx="9786257" cy="47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7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51DA6-4143-431E-8C00-023283E0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Relative returns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55DFD-42C9-431C-A254-806514A6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45616"/>
            <a:ext cx="10905066" cy="35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6343-6B94-49A7-958F-D087F583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91BE-A968-4FC6-9A37-72A09941B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 Stock performance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Exploratory data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 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 Candidate models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Strategy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374CA2-ACEA-4337-90F5-DBC7E395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5233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32DC3-EF62-483D-8E8B-721686E0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Returns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06A3D-4F77-4B86-84A5-30C4B132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13" y="1591511"/>
            <a:ext cx="8373160" cy="4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1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789A4-5726-44E2-A0D5-747CD350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MIDAS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E6A50-7DEF-43E6-86CF-0C97AD2E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8" y="4292928"/>
            <a:ext cx="10905066" cy="256507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26C65C6-DF6E-4D59-977B-EC05BCBC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373" y="1605252"/>
            <a:ext cx="11189984" cy="2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AA62-58C7-4AF5-9107-CA7289BE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B98DF-9131-4093-8ECF-C8C4E9A1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4" y="2054711"/>
            <a:ext cx="5998906" cy="32645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245591-5E8C-4DE5-A886-AF88C5B37AC5}"/>
              </a:ext>
            </a:extLst>
          </p:cNvPr>
          <p:cNvSpPr txBox="1">
            <a:spLocks/>
          </p:cNvSpPr>
          <p:nvPr/>
        </p:nvSpPr>
        <p:spPr>
          <a:xfrm>
            <a:off x="272845" y="5532438"/>
            <a:ext cx="4023852" cy="8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Lf</a:t>
            </a:r>
            <a:r>
              <a:rPr lang="en-US" sz="2800" dirty="0"/>
              <a:t> = typical price mom</a:t>
            </a:r>
          </a:p>
          <a:p>
            <a:r>
              <a:rPr lang="en-US" sz="2800" dirty="0"/>
              <a:t>Hf = typical price </a:t>
            </a:r>
            <a:r>
              <a:rPr lang="en-US" sz="2800" dirty="0" err="1"/>
              <a:t>qoq</a:t>
            </a: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3294AC-7072-426B-8B31-BE8DD1BCA3BC}"/>
              </a:ext>
            </a:extLst>
          </p:cNvPr>
          <p:cNvSpPr txBox="1">
            <a:spLocks/>
          </p:cNvSpPr>
          <p:nvPr/>
        </p:nvSpPr>
        <p:spPr>
          <a:xfrm>
            <a:off x="7895305" y="5532438"/>
            <a:ext cx="3913237" cy="960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Lf1 = typical price mom</a:t>
            </a:r>
          </a:p>
          <a:p>
            <a:r>
              <a:rPr lang="en-US" sz="2800" dirty="0"/>
              <a:t>Lf2 = volume mom </a:t>
            </a:r>
          </a:p>
          <a:p>
            <a:r>
              <a:rPr lang="en-US" sz="2800" dirty="0"/>
              <a:t>Hf = typical price </a:t>
            </a:r>
            <a:r>
              <a:rPr lang="en-US" sz="2800" dirty="0" err="1"/>
              <a:t>qoq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4193B-8608-4BA1-8A95-DFA8ADAEF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4711"/>
            <a:ext cx="5998906" cy="32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3FA4A-124B-4E01-9820-64A092FE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956E8-4A04-411A-9304-CC4F24B8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F1253B-8555-4E46-8C30-A69EE2DE6326}"/>
              </a:ext>
            </a:extLst>
          </p:cNvPr>
          <p:cNvSpPr/>
          <p:nvPr/>
        </p:nvSpPr>
        <p:spPr>
          <a:xfrm>
            <a:off x="4495800" y="5630767"/>
            <a:ext cx="3211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Lf</a:t>
            </a:r>
            <a:r>
              <a:rPr lang="en-US" dirty="0"/>
              <a:t> = typical price mom</a:t>
            </a:r>
          </a:p>
          <a:p>
            <a:pPr>
              <a:spcAft>
                <a:spcPts val="600"/>
              </a:spcAft>
            </a:pPr>
            <a:r>
              <a:rPr lang="en-US" dirty="0"/>
              <a:t>Hf = typical price </a:t>
            </a:r>
            <a:r>
              <a:rPr lang="en-US" dirty="0" err="1"/>
              <a:t>qoq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RMSE - $13.96 for log returns </a:t>
            </a:r>
          </a:p>
        </p:txBody>
      </p:sp>
    </p:spTree>
    <p:extLst>
      <p:ext uri="{BB962C8B-B14F-4D97-AF65-F5344CB8AC3E}">
        <p14:creationId xmlns:p14="http://schemas.microsoft.com/office/powerpoint/2010/main" val="385467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57B7A-07EB-4CBB-A8A8-68B5160E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Strategy for MIDAS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A1A26-B949-4488-8AD0-F2EDE8F5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14" y="311449"/>
            <a:ext cx="6248400" cy="3931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E5A1C-89C9-48DC-B1E1-D338BC2E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14" y="4325938"/>
            <a:ext cx="6248400" cy="22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78D5D-0167-4752-83D6-FC6C964F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Quaterly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Strategy Movement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FE3B48-29CB-4AC1-970D-877BD6D1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8" y="2460171"/>
            <a:ext cx="11496821" cy="1844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F7182-662B-48E8-B62E-6D54CCAA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7" y="4415912"/>
            <a:ext cx="5076825" cy="21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5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6DC92-948A-4C40-BC50-66249429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/>
              <a:t>Keltner Channel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BAB6E-B2E7-469E-8F6C-859982E7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A technical indicator which tells us the </a:t>
            </a:r>
            <a:r>
              <a:rPr lang="en-US" sz="2400" dirty="0" err="1"/>
              <a:t>volatality</a:t>
            </a:r>
            <a:r>
              <a:rPr lang="en-US" sz="2400" dirty="0"/>
              <a:t> of the market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ATR ( Highest of )</a:t>
            </a:r>
          </a:p>
          <a:p>
            <a:r>
              <a:rPr lang="en-US" sz="2400" dirty="0"/>
              <a:t>Current high - current low </a:t>
            </a:r>
          </a:p>
          <a:p>
            <a:r>
              <a:rPr lang="en-US" sz="2400" dirty="0"/>
              <a:t>Abs(current low) – previous close </a:t>
            </a:r>
          </a:p>
          <a:p>
            <a:r>
              <a:rPr lang="en-US" sz="2400" dirty="0"/>
              <a:t>Abs(current high) – previous close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Middle band = EMA </a:t>
            </a:r>
          </a:p>
          <a:p>
            <a:r>
              <a:rPr lang="en-US" sz="2400" dirty="0"/>
              <a:t>Upper band = EMA + 2(ATR)</a:t>
            </a:r>
          </a:p>
          <a:p>
            <a:r>
              <a:rPr lang="en-US" sz="2400" dirty="0"/>
              <a:t>Lower band = EMA – 2(ATR)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549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33142-C44D-4137-B1F8-880F2FA7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Keltner Channel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6C5EC-B03E-486A-820F-64E6C91E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9" y="1675227"/>
            <a:ext cx="9720942" cy="49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E72D2-673D-428D-B258-1B28EFE8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/>
              <a:t>Random Forest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AA5E1-EECE-4357-BD41-63302947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Random is a meta data estimator that fits number of classifying decision trees on various sub samples of dataset and uses averaging to improve the predictive accuracy	</a:t>
            </a:r>
          </a:p>
          <a:p>
            <a:r>
              <a:rPr lang="en-US" sz="2400" dirty="0"/>
              <a:t>The basic idea is combining multiple decision trees in determining the final output rather than relying on individual decision trees. </a:t>
            </a:r>
          </a:p>
        </p:txBody>
      </p:sp>
    </p:spTree>
    <p:extLst>
      <p:ext uri="{BB962C8B-B14F-4D97-AF65-F5344CB8AC3E}">
        <p14:creationId xmlns:p14="http://schemas.microsoft.com/office/powerpoint/2010/main" val="1028328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4C308-0B5A-4C7D-90FE-B9926B53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predicted and actual values  for last 90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56A2A-38B1-48F4-8FC0-80450969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35742"/>
            <a:ext cx="7642123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86945-3B49-4179-89B6-53633DE7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History of Stock price 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3B6206A-448D-4974-B6AA-7CC7BBE72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94305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72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92F7B-4CB9-417D-9A33-4732E8E1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using Moving Average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1132F-AD6B-4F7A-935F-5751EE91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75071"/>
            <a:ext cx="7612626" cy="49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50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E279-09AE-4146-9196-18DFA9DE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5919"/>
          </a:xfrm>
        </p:spPr>
        <p:txBody>
          <a:bodyPr/>
          <a:lstStyle/>
          <a:p>
            <a:pPr algn="ctr"/>
            <a:r>
              <a:rPr lang="en-US" dirty="0"/>
              <a:t>Trading signals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E390E-EC85-42C5-BF52-EBDF287B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11044"/>
            <a:ext cx="9020175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0893C-A070-42E3-86BA-A1BCA079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Trading Strategy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B2187-BFDA-4EB0-A99E-F5F76656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28" y="1729655"/>
            <a:ext cx="9250943" cy="47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3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216C8-0106-4110-96DD-C3F31F1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Returns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A4574D-7705-40CA-BA06-964B039D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99174"/>
            <a:ext cx="11496821" cy="32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19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4254-090E-4109-A22E-31980B60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Time series prediction with LSTM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806CE-010B-4227-8170-7B75469D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1700981"/>
            <a:ext cx="6242792" cy="467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F7C31-B3E7-4F50-A3CE-7BA3CDC0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8" y="2674374"/>
            <a:ext cx="5141578" cy="30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7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19584-D9CC-46F9-BFAE-825C549F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 of actual v/s predicted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E1399-9B7D-4DBB-8004-94C5607C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5" y="1675227"/>
            <a:ext cx="101016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28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02DAF-9055-4D9C-BC3A-B8651335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Garch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01DB1-3D5D-4DDA-BAB6-D18DD6867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1" y="2310834"/>
            <a:ext cx="8883639" cy="363525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B00BE7B-77CE-4F66-BEF7-81308068CC1E}"/>
              </a:ext>
            </a:extLst>
          </p:cNvPr>
          <p:cNvSpPr txBox="1">
            <a:spLocks/>
          </p:cNvSpPr>
          <p:nvPr/>
        </p:nvSpPr>
        <p:spPr>
          <a:xfrm>
            <a:off x="1256305" y="5661934"/>
            <a:ext cx="10475993" cy="1112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Minimized mean = 0.123 </a:t>
            </a:r>
          </a:p>
          <a:p>
            <a:pPr algn="ctr"/>
            <a:r>
              <a:rPr lang="en-US" sz="2800" b="1" dirty="0"/>
              <a:t>Standard Deviation = 1.88</a:t>
            </a:r>
          </a:p>
        </p:txBody>
      </p:sp>
    </p:spTree>
    <p:extLst>
      <p:ext uri="{BB962C8B-B14F-4D97-AF65-F5344CB8AC3E}">
        <p14:creationId xmlns:p14="http://schemas.microsoft.com/office/powerpoint/2010/main" val="360779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5B21-F936-4BFC-BFCD-0E01387D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Volatility measure against prediction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B72D0F-2376-4C0E-A3E9-2FAFC1EAC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426" y="1825625"/>
            <a:ext cx="734469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6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FD427-2BDE-48AD-9C26-7847D7A3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 Holdings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DA731-2B72-4313-AC95-CB13E027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1" y="1675227"/>
            <a:ext cx="9202994" cy="49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0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E804C-E403-49F6-854C-BEE0A5B6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Trading Strategy for GARCH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6E171-C5F4-46A2-9B30-C94864A5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19" y="311449"/>
            <a:ext cx="6695768" cy="3604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6BCE-1977-41CF-A1AD-3C7ACD52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19" y="4005263"/>
            <a:ext cx="6695768" cy="25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29A9E6-B62D-49BA-A48C-511F70DE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DFF45-65F2-4AB2-B4EB-E5FF85AB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742951"/>
            <a:ext cx="6208713" cy="2780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156E7-ABB6-47F3-8548-9C898717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3792793"/>
            <a:ext cx="6208713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15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19792-158A-4D9F-85D1-64D01293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Daily strategy movements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D3D98C-B7DF-4DAE-A8BB-BA5D2962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72224"/>
            <a:ext cx="11496821" cy="26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99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396A-3CCD-48EA-BF53-34C73914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selection using Random Forest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33D25-C7F1-476B-A923-65823651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0314"/>
            <a:ext cx="10905066" cy="42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FE607-69FD-4C45-A1D8-ADD0C5F2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prediction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EEE8-F043-46F3-8622-60680A36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948543"/>
            <a:ext cx="11299371" cy="42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D0C8D-EB23-4592-AB3C-7982770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RMSE for Random Forest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3B849-7E8B-4022-BD1D-57E16CA8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95562"/>
            <a:ext cx="10905066" cy="2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2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A83C7-A344-4F52-A750-73431BA0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 Evaluation </a:t>
            </a: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4D066A-964D-4F1F-9C23-EBA1C797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214244"/>
            <a:ext cx="9875520" cy="15915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625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9B07B-D300-47F4-A78F-243F61A1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returns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4DA9D-C9C4-4E7F-B383-0CC40D4E4D3F}"/>
              </a:ext>
            </a:extLst>
          </p:cNvPr>
          <p:cNvSpPr txBox="1">
            <a:spLocks/>
          </p:cNvSpPr>
          <p:nvPr/>
        </p:nvSpPr>
        <p:spPr>
          <a:xfrm>
            <a:off x="1524000" y="152563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2000" b="1" kern="1200" dirty="0">
                <a:solidFill>
                  <a:srgbClr val="62A2CC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195C2F-F618-4E07-BA0C-B1EC3EA6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7" y="2509911"/>
            <a:ext cx="612664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C9AAC-56BF-4E3A-9B94-4BBCF1FD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returns 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B91455-914B-421D-AE08-475703CD1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41691"/>
            <a:ext cx="11496821" cy="33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1F9890-9422-4571-884A-AEC82286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Volume Density plot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E244F6-4E3A-4FE7-9E27-1DBBB19C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53" y="2509911"/>
            <a:ext cx="575199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5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67E8A-D53F-4336-91C5-5F9A26C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pre-processing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81829-3D33-4B61-9ED5-964A1E0C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42884"/>
            <a:ext cx="11496821" cy="29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4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FACC6-B7CB-4DFC-889D-715A2BA4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Candidate models </a:t>
            </a:r>
          </a:p>
        </p:txBody>
      </p:sp>
      <p:cxnSp>
        <p:nvCxnSpPr>
          <p:cNvPr id="25" name="Straight Arrow Connector 1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F761D4-7CEE-420A-A098-BA567A6C0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848356"/>
          </a:xfrm>
        </p:spPr>
        <p:txBody>
          <a:bodyPr>
            <a:normAutofit/>
          </a:bodyPr>
          <a:lstStyle/>
          <a:p>
            <a:r>
              <a:rPr lang="en-US" sz="2000" dirty="0"/>
              <a:t>Kalman Filter</a:t>
            </a:r>
          </a:p>
          <a:p>
            <a:r>
              <a:rPr lang="en-US" sz="2000" dirty="0"/>
              <a:t>Moving Average </a:t>
            </a:r>
          </a:p>
          <a:p>
            <a:r>
              <a:rPr lang="en-US" sz="2000" dirty="0"/>
              <a:t>MIDAS </a:t>
            </a:r>
          </a:p>
          <a:p>
            <a:r>
              <a:rPr lang="en-US" sz="2000" dirty="0"/>
              <a:t>Keltner Chanel </a:t>
            </a:r>
          </a:p>
          <a:p>
            <a:r>
              <a:rPr lang="en-US" sz="2000" dirty="0"/>
              <a:t>Random Forest </a:t>
            </a:r>
          </a:p>
          <a:p>
            <a:r>
              <a:rPr lang="en-US" sz="2000" dirty="0"/>
              <a:t>GARCH</a:t>
            </a:r>
          </a:p>
          <a:p>
            <a:r>
              <a:rPr lang="en-US" sz="2000" dirty="0"/>
              <a:t>Model selection using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769772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534</Words>
  <Application>Microsoft Macintosh PowerPoint</Application>
  <PresentationFormat>Widescreen</PresentationFormat>
  <Paragraphs>103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Contents</vt:lpstr>
      <vt:lpstr>History of Stock price </vt:lpstr>
      <vt:lpstr>Exploratory Data Analysis</vt:lpstr>
      <vt:lpstr>Distribution of returns </vt:lpstr>
      <vt:lpstr>Monthly returns </vt:lpstr>
      <vt:lpstr>Volume Density plot </vt:lpstr>
      <vt:lpstr>Data pre-processing </vt:lpstr>
      <vt:lpstr>Candidate models </vt:lpstr>
      <vt:lpstr>Trading Strategies </vt:lpstr>
      <vt:lpstr>Kalman Filter </vt:lpstr>
      <vt:lpstr>Strategy for Kalman Filter </vt:lpstr>
      <vt:lpstr>Back testing Result</vt:lpstr>
      <vt:lpstr>Moving Average </vt:lpstr>
      <vt:lpstr>Combining data </vt:lpstr>
      <vt:lpstr>EMA for different time periods </vt:lpstr>
      <vt:lpstr>Trading Strategy for Moving Average </vt:lpstr>
      <vt:lpstr>Trading position for 30 days</vt:lpstr>
      <vt:lpstr>Relative returns </vt:lpstr>
      <vt:lpstr>Cumulative Returns </vt:lpstr>
      <vt:lpstr>MIDAS </vt:lpstr>
      <vt:lpstr>Trial Models </vt:lpstr>
      <vt:lpstr>Final Model </vt:lpstr>
      <vt:lpstr>Strategy for MIDAS </vt:lpstr>
      <vt:lpstr>Quaterly Strategy Movement </vt:lpstr>
      <vt:lpstr>Keltner Channel </vt:lpstr>
      <vt:lpstr>Keltner Channel </vt:lpstr>
      <vt:lpstr>Random Forest </vt:lpstr>
      <vt:lpstr>Comparing predicted and actual values  for last 90 days</vt:lpstr>
      <vt:lpstr>Comparison using Moving Average </vt:lpstr>
      <vt:lpstr>Trading signals </vt:lpstr>
      <vt:lpstr>Trading Strategy </vt:lpstr>
      <vt:lpstr>Returns </vt:lpstr>
      <vt:lpstr>Time series prediction with LSTM </vt:lpstr>
      <vt:lpstr>Comparison of actual v/s predicted </vt:lpstr>
      <vt:lpstr>Garch</vt:lpstr>
      <vt:lpstr>Volatility measure against prediction</vt:lpstr>
      <vt:lpstr>Portfolio Holdings </vt:lpstr>
      <vt:lpstr>Trading Strategy for GARCH </vt:lpstr>
      <vt:lpstr>Daily strategy movements </vt:lpstr>
      <vt:lpstr>Model selection using Random Forest </vt:lpstr>
      <vt:lpstr>Random Forest prediction </vt:lpstr>
      <vt:lpstr>RMSE for Random Forest </vt:lpstr>
      <vt:lpstr>Performance  Evaluation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 Mishra</dc:creator>
  <cp:lastModifiedBy>Syed Haroon Perveez</cp:lastModifiedBy>
  <cp:revision>4</cp:revision>
  <dcterms:created xsi:type="dcterms:W3CDTF">2019-12-07T19:40:24Z</dcterms:created>
  <dcterms:modified xsi:type="dcterms:W3CDTF">2020-01-07T22:26:21Z</dcterms:modified>
</cp:coreProperties>
</file>